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80808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1F497D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h0.com/blog/hashing-passwords-one-way-road-to-security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rumkin.com/tools/cipher/numbers.php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sswordsgenerator.net/sha1-hash-generator/" TargetMode="External"/><Relationship Id="rId3" Type="http://schemas.openxmlformats.org/officeDocument/2006/relationships/hyperlink" Target="https://hash-generator.io/online-sha1-hash-generator.php?hl=en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chcrunch.com/2017/02/23/security-researchers-announce-first-practical-sha-1-collision-attack/" TargetMode="External"/><Relationship Id="rId3" Type="http://schemas.openxmlformats.org/officeDocument/2006/relationships/hyperlink" Target="http://passwordsgenerator.net/sha256-hash-generator/" TargetMode="External"/><Relationship Id="rId4" Type="http://schemas.openxmlformats.org/officeDocument/2006/relationships/hyperlink" Target="https://csrc.nist.gov/csrc/media/publications/fips/180/4/final/documents/fips180-4-draft-aug2014.pdf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hyperlink" Target="https://www.chicagofed.org/publications/economic-perspectives/2017/7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bitcoin.org/en/download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dci.mit.edu/51-attack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wetrust.io/why-do-i-need-a-public-and-private-key-on-the-blockchain-c2ea74a69e76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fttt.com/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link.springer.com/content/pdf/10.1007/3-540-38424-3_32.pdf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reveil.com/blog/public-and-private-key/" TargetMode="Externa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6"/>
          <p:cNvSpPr txBox="1"/>
          <p:nvPr/>
        </p:nvSpPr>
        <p:spPr>
          <a:xfrm>
            <a:off x="836829" y="1311897"/>
            <a:ext cx="7934944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1F497D"/>
                </a:solidFill>
              </a:defRPr>
            </a:pPr>
            <a:r>
              <a:t>Digital Strategy</a:t>
            </a:r>
          </a:p>
          <a:p>
            <a:pPr>
              <a:defRPr b="1" sz="3600">
                <a:solidFill>
                  <a:srgbClr val="1F497D"/>
                </a:solidFill>
              </a:defRPr>
            </a:pPr>
            <a:r>
              <a:t>MGT 857 Fall 2023</a:t>
            </a:r>
          </a:p>
          <a:p>
            <a:pPr>
              <a:defRPr b="1" sz="3600">
                <a:solidFill>
                  <a:srgbClr val="1F497D"/>
                </a:solidFill>
              </a:defRPr>
            </a:pPr>
          </a:p>
          <a:p>
            <a:pPr>
              <a:defRPr b="1" sz="3600">
                <a:solidFill>
                  <a:srgbClr val="1F497D"/>
                </a:solidFill>
              </a:defRPr>
            </a:pPr>
            <a:r>
              <a:t>Session 11</a:t>
            </a:r>
          </a:p>
          <a:p>
            <a:pPr>
              <a:defRPr b="1" sz="2400">
                <a:solidFill>
                  <a:srgbClr val="1F497D"/>
                </a:solidFill>
              </a:defRPr>
            </a:pPr>
            <a:r>
              <a:t>(Blockchain)</a:t>
            </a:r>
          </a:p>
        </p:txBody>
      </p:sp>
      <p:sp>
        <p:nvSpPr>
          <p:cNvPr id="95" name="TextBox 8"/>
          <p:cNvSpPr txBox="1"/>
          <p:nvPr/>
        </p:nvSpPr>
        <p:spPr>
          <a:xfrm>
            <a:off x="836829" y="3989554"/>
            <a:ext cx="5908105" cy="61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0000"/>
              </a:lnSpc>
              <a:defRPr i="1" sz="1700">
                <a:solidFill>
                  <a:srgbClr val="1F497D"/>
                </a:solidFill>
              </a:defRPr>
            </a:pPr>
            <a:r>
              <a:t>Vineet Kumar</a:t>
            </a:r>
          </a:p>
          <a:p>
            <a:pPr>
              <a:lnSpc>
                <a:spcPct val="110000"/>
              </a:lnSpc>
              <a:defRPr i="1" sz="1700">
                <a:solidFill>
                  <a:srgbClr val="1F497D"/>
                </a:solidFill>
              </a:defRPr>
            </a:pPr>
            <a:r>
              <a:t>Yale School of 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ooter Placeholder 3"/>
          <p:cNvSpPr txBox="1"/>
          <p:nvPr/>
        </p:nvSpPr>
        <p:spPr>
          <a:xfrm>
            <a:off x="3169919" y="4772057"/>
            <a:ext cx="28041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MGT 857 Digital Strategy</a:t>
            </a:r>
          </a:p>
        </p:txBody>
      </p:sp>
      <p:sp>
        <p:nvSpPr>
          <p:cNvPr id="1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Hash Functions and Passwords </a:t>
            </a:r>
          </a:p>
        </p:txBody>
      </p:sp>
      <p:sp>
        <p:nvSpPr>
          <p:cNvPr id="148" name="Slide Number Placeholder 4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943"/>
            <a:ext cx="5803900" cy="334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2824" y="1155651"/>
            <a:ext cx="6264859" cy="352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ooter Placeholder 3"/>
          <p:cNvSpPr txBox="1"/>
          <p:nvPr/>
        </p:nvSpPr>
        <p:spPr>
          <a:xfrm>
            <a:off x="3169920" y="4772057"/>
            <a:ext cx="28041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MGT 857 Digital Strategy</a:t>
            </a:r>
          </a:p>
        </p:txBody>
      </p:sp>
      <p:sp>
        <p:nvSpPr>
          <p:cNvPr id="1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Hash Functions and Passwords </a:t>
            </a:r>
          </a:p>
        </p:txBody>
      </p:sp>
      <p:sp>
        <p:nvSpPr>
          <p:cNvPr id="154" name="Slide Number Placeholder 4"/>
          <p:cNvSpPr txBox="1"/>
          <p:nvPr>
            <p:ph type="sldNum" sz="quarter" idx="2"/>
          </p:nvPr>
        </p:nvSpPr>
        <p:spPr>
          <a:xfrm>
            <a:off x="8497902" y="4772057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943"/>
            <a:ext cx="5803900" cy="334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096" y="1593781"/>
            <a:ext cx="3238704" cy="182177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6"/>
          <p:cNvSpPr txBox="1"/>
          <p:nvPr/>
        </p:nvSpPr>
        <p:spPr>
          <a:xfrm>
            <a:off x="2919548" y="4130556"/>
            <a:ext cx="46485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Why you might not want to store passwords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Passwords and Hash Functions</a:t>
            </a:r>
          </a:p>
        </p:txBody>
      </p:sp>
      <p:sp>
        <p:nvSpPr>
          <p:cNvPr id="160" name="Content Placeholder 2"/>
          <p:cNvSpPr txBox="1"/>
          <p:nvPr>
            <p:ph type="body" sz="half" idx="1"/>
          </p:nvPr>
        </p:nvSpPr>
        <p:spPr>
          <a:xfrm>
            <a:off x="457199" y="958103"/>
            <a:ext cx="4006160" cy="287391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b="1" sz="2200">
                <a:solidFill>
                  <a:srgbClr val="E46C0A"/>
                </a:solidFill>
              </a:defRPr>
            </a:pPr>
            <a:r>
              <a:t>Problem: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b="1" sz="2200">
                <a:solidFill>
                  <a:srgbClr val="E46C0A"/>
                </a:solidFill>
              </a:defRPr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>
                <a:solidFill>
                  <a:srgbClr val="E46C0A"/>
                </a:solidFill>
              </a:defRPr>
            </a:pPr>
            <a:r>
              <a:t>User logs in to website using login and password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>
                <a:solidFill>
                  <a:srgbClr val="E46C0A"/>
                </a:solidFill>
              </a:defRPr>
            </a:pPr>
            <a:r>
              <a:t>Website can store login and password in database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>
                <a:solidFill>
                  <a:srgbClr val="E46C0A"/>
                </a:solidFill>
              </a:defRPr>
            </a:pPr>
            <a:r>
              <a:t>Security issue </a:t>
            </a:r>
            <a:r>
              <a:t>–</a:t>
            </a:r>
            <a:r>
              <a:t> what if hacker obtains database?</a:t>
            </a:r>
          </a:p>
        </p:txBody>
      </p:sp>
      <p:sp>
        <p:nvSpPr>
          <p:cNvPr id="161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Rectangle 6"/>
          <p:cNvSpPr txBox="1"/>
          <p:nvPr/>
        </p:nvSpPr>
        <p:spPr>
          <a:xfrm>
            <a:off x="4866690" y="958104"/>
            <a:ext cx="4231591" cy="3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solidFill>
                  <a:srgbClr val="1F497D"/>
                </a:solidFill>
              </a:defRPr>
            </a:pPr>
            <a:r>
              <a:t>Hash-based Solution:</a:t>
            </a:r>
          </a:p>
          <a:p>
            <a:pPr>
              <a:defRPr sz="2200">
                <a:solidFill>
                  <a:srgbClr val="1F497D"/>
                </a:solidFill>
              </a:defRPr>
            </a:pPr>
          </a:p>
          <a:p>
            <a:pPr>
              <a:defRPr sz="2200">
                <a:solidFill>
                  <a:srgbClr val="1F497D"/>
                </a:solidFill>
              </a:defRPr>
            </a:pPr>
            <a:r>
              <a:t>Store hash of password</a:t>
            </a:r>
          </a:p>
          <a:p>
            <a:pPr>
              <a:defRPr sz="2200">
                <a:solidFill>
                  <a:srgbClr val="1F497D"/>
                </a:solidFill>
              </a:defRPr>
            </a:pPr>
            <a:r>
              <a:t>When user logs in: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solidFill>
                  <a:srgbClr val="1F497D"/>
                </a:solidFill>
              </a:defRPr>
            </a:pPr>
            <a:r>
              <a:t>compute the hash of password entered by user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solidFill>
                  <a:srgbClr val="1F497D"/>
                </a:solidFill>
              </a:defRPr>
            </a:pPr>
            <a:r>
              <a:t>compare this hash with stored hash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solidFill>
                  <a:srgbClr val="1F497D"/>
                </a:solidFill>
              </a:defRPr>
            </a:pPr>
            <a:r>
              <a:t>if they match, permit the user</a:t>
            </a:r>
          </a:p>
        </p:txBody>
      </p:sp>
      <p:sp>
        <p:nvSpPr>
          <p:cNvPr id="163" name="TextBox 3"/>
          <p:cNvSpPr txBox="1"/>
          <p:nvPr/>
        </p:nvSpPr>
        <p:spPr>
          <a:xfrm>
            <a:off x="502920" y="4184034"/>
            <a:ext cx="708929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https://auth0.com/blog/hashing-passwords-one-way-road-to-security/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8463" y="280479"/>
            <a:ext cx="3605537" cy="144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tle 1"/>
          <p:cNvSpPr txBox="1"/>
          <p:nvPr>
            <p:ph type="title"/>
          </p:nvPr>
        </p:nvSpPr>
        <p:spPr>
          <a:xfrm>
            <a:off x="-888368" y="203539"/>
            <a:ext cx="8229601" cy="857251"/>
          </a:xfrm>
          <a:prstGeom prst="rect">
            <a:avLst/>
          </a:prstGeom>
        </p:spPr>
        <p:txBody>
          <a:bodyPr/>
          <a:lstStyle/>
          <a:p>
            <a:pPr/>
            <a:r>
              <a:t>Hashing</a:t>
            </a:r>
          </a:p>
        </p:txBody>
      </p:sp>
      <p:sp>
        <p:nvSpPr>
          <p:cNvPr id="167" name="Content Placeholder 2"/>
          <p:cNvSpPr txBox="1"/>
          <p:nvPr>
            <p:ph type="body" idx="1"/>
          </p:nvPr>
        </p:nvSpPr>
        <p:spPr>
          <a:xfrm>
            <a:off x="352425" y="1054865"/>
            <a:ext cx="5943600" cy="339447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Potential Hash functions:</a:t>
            </a:r>
          </a:p>
          <a:p>
            <a:pPr marL="484605" indent="-484605">
              <a:lnSpc>
                <a:spcPct val="90000"/>
              </a:lnSpc>
              <a:spcBef>
                <a:spcPts val="600"/>
              </a:spcBef>
              <a:buFontTx/>
              <a:buAutoNum type="alphaUcPeriod" startAt="1"/>
              <a:defRPr sz="2900"/>
            </a:pPr>
            <a:r>
              <a:t>Odd or even?</a:t>
            </a:r>
          </a:p>
          <a:p>
            <a:pPr marL="484605" indent="-484605">
              <a:lnSpc>
                <a:spcPct val="90000"/>
              </a:lnSpc>
              <a:spcBef>
                <a:spcPts val="600"/>
              </a:spcBef>
              <a:buFontTx/>
              <a:buAutoNum type="alphaUcPeriod" startAt="1"/>
              <a:defRPr sz="2900"/>
            </a:pPr>
            <a:r>
              <a:t>Length of message</a:t>
            </a:r>
          </a:p>
          <a:p>
            <a:pPr marL="484605" indent="-484605">
              <a:lnSpc>
                <a:spcPct val="90000"/>
              </a:lnSpc>
              <a:spcBef>
                <a:spcPts val="600"/>
              </a:spcBef>
              <a:buFontTx/>
              <a:buAutoNum type="alphaUcPeriod" startAt="1"/>
              <a:defRPr sz="2900"/>
            </a:pPr>
            <a:r>
              <a:t>Take the first character, convert to number</a:t>
            </a:r>
          </a:p>
          <a:p>
            <a:pPr marL="484605" indent="-484605">
              <a:lnSpc>
                <a:spcPct val="90000"/>
              </a:lnSpc>
              <a:spcBef>
                <a:spcPts val="600"/>
              </a:spcBef>
              <a:buFontTx/>
              <a:buAutoNum type="alphaUcPeriod" startAt="1"/>
              <a:defRPr sz="2900"/>
            </a:pPr>
            <a:r>
              <a:t>Sum or Product of substitution ciphers</a:t>
            </a:r>
          </a:p>
        </p:txBody>
      </p:sp>
      <p:sp>
        <p:nvSpPr>
          <p:cNvPr id="168" name="Slide Number Placeholder 5"/>
          <p:cNvSpPr txBox="1"/>
          <p:nvPr>
            <p:ph type="sldNum" sz="quarter" idx="2"/>
          </p:nvPr>
        </p:nvSpPr>
        <p:spPr>
          <a:xfrm>
            <a:off x="8424455" y="4772057"/>
            <a:ext cx="262345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Rectangle 9"/>
          <p:cNvSpPr txBox="1"/>
          <p:nvPr/>
        </p:nvSpPr>
        <p:spPr>
          <a:xfrm>
            <a:off x="6383145" y="2097715"/>
            <a:ext cx="2715134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Substitution Cipher:</a:t>
            </a:r>
          </a:p>
          <a:p>
            <a:pPr/>
            <a:r>
              <a:t>A=01,B=02,..Z=26</a:t>
            </a:r>
          </a:p>
        </p:txBody>
      </p:sp>
      <p:sp>
        <p:nvSpPr>
          <p:cNvPr id="170" name="Rectangle 6"/>
          <p:cNvSpPr txBox="1"/>
          <p:nvPr/>
        </p:nvSpPr>
        <p:spPr>
          <a:xfrm>
            <a:off x="6012760" y="3117880"/>
            <a:ext cx="3026455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http://rumkin.com/tools/cipher/numbers.php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Hashing Example</a:t>
            </a:r>
          </a:p>
        </p:txBody>
      </p:sp>
      <p:sp>
        <p:nvSpPr>
          <p:cNvPr id="173" name="Content Placeholder 2"/>
          <p:cNvSpPr txBox="1"/>
          <p:nvPr>
            <p:ph type="body" sz="half" idx="1"/>
          </p:nvPr>
        </p:nvSpPr>
        <p:spPr>
          <a:xfrm>
            <a:off x="457200" y="2011679"/>
            <a:ext cx="8229600" cy="121049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1F497D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https://passwordsgenerator.net/sha1-hash-generator/</a:t>
            </a:r>
          </a:p>
        </p:txBody>
      </p:sp>
      <p:sp>
        <p:nvSpPr>
          <p:cNvPr id="174" name="Slide Number Placeholder 4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https://hash-generator.io/online-sha1-hash-generator.php?hl=en"/>
          <p:cNvSpPr txBox="1"/>
          <p:nvPr/>
        </p:nvSpPr>
        <p:spPr>
          <a:xfrm>
            <a:off x="1288666" y="3244144"/>
            <a:ext cx="656666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https://hash-generator.io/online-sha1-hash-generator.php?hl=en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Ideal Hash Function</a:t>
            </a:r>
          </a:p>
        </p:txBody>
      </p:sp>
      <p:sp>
        <p:nvSpPr>
          <p:cNvPr id="178" name="Content Placeholder 2"/>
          <p:cNvSpPr txBox="1"/>
          <p:nvPr>
            <p:ph type="body" sz="half" idx="1"/>
          </p:nvPr>
        </p:nvSpPr>
        <p:spPr>
          <a:xfrm>
            <a:off x="292814" y="1094226"/>
            <a:ext cx="4402476" cy="350039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300"/>
              </a:spcBef>
              <a:buSzTx/>
              <a:buNone/>
              <a:defRPr sz="1500"/>
            </a:pPr>
            <a:r>
              <a:t>A good hash function satisfies these:</a:t>
            </a:r>
          </a:p>
          <a:p>
            <a:pPr marL="0" indent="0">
              <a:lnSpc>
                <a:spcPct val="80000"/>
              </a:lnSpc>
              <a:spcBef>
                <a:spcPts val="300"/>
              </a:spcBef>
              <a:buSzTx/>
              <a:buNone/>
              <a:defRPr sz="1500"/>
            </a:pPr>
          </a:p>
          <a:p>
            <a:pPr marL="514350" indent="-514350">
              <a:lnSpc>
                <a:spcPct val="80000"/>
              </a:lnSpc>
              <a:spcBef>
                <a:spcPts val="300"/>
              </a:spcBef>
              <a:buFontTx/>
              <a:buAutoNum type="arabicParenR" startAt="1"/>
              <a:defRPr sz="1500"/>
            </a:pPr>
            <a:r>
              <a:t>All messages generate </a:t>
            </a:r>
            <a:r>
              <a:rPr b="1"/>
              <a:t>same length </a:t>
            </a:r>
            <a:r>
              <a:t>hash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defRPr sz="1300"/>
            </a:pPr>
            <a:r>
              <a:t>e.g. SHA-256 is 256 bits (or 64 Hexadecimal)</a:t>
            </a:r>
          </a:p>
          <a:p>
            <a:pPr marL="514350" indent="-514350">
              <a:lnSpc>
                <a:spcPct val="80000"/>
              </a:lnSpc>
              <a:spcBef>
                <a:spcPts val="300"/>
              </a:spcBef>
              <a:buFontTx/>
              <a:buAutoNum type="arabicParenR" startAt="1"/>
              <a:defRPr sz="1500"/>
            </a:pPr>
            <a:r>
              <a:t>Deterministic</a:t>
            </a:r>
          </a:p>
          <a:p>
            <a:pPr marL="514350" indent="-514350">
              <a:lnSpc>
                <a:spcPct val="80000"/>
              </a:lnSpc>
              <a:spcBef>
                <a:spcPts val="300"/>
              </a:spcBef>
              <a:buFontTx/>
              <a:buAutoNum type="arabicParenR" startAt="1"/>
              <a:defRPr b="1" sz="1500"/>
            </a:pPr>
            <a:r>
              <a:t>One way function </a:t>
            </a:r>
            <a:r>
              <a:rPr b="0"/>
              <a:t>(also called </a:t>
            </a:r>
            <a:r>
              <a:t>Pre-image resistance</a:t>
            </a:r>
            <a:r>
              <a:rPr b="0"/>
              <a:t>)</a:t>
            </a:r>
          </a:p>
          <a:p>
            <a:pPr lvl="1" marL="914400" indent="-514350">
              <a:lnSpc>
                <a:spcPct val="80000"/>
              </a:lnSpc>
              <a:spcBef>
                <a:spcPts val="300"/>
              </a:spcBef>
              <a:defRPr sz="1300"/>
            </a:pPr>
            <a:r>
              <a:t>Cannot go from pre-specified hash output to message</a:t>
            </a:r>
          </a:p>
          <a:p>
            <a:pPr marL="514350" indent="-514350">
              <a:lnSpc>
                <a:spcPct val="80000"/>
              </a:lnSpc>
              <a:spcBef>
                <a:spcPts val="300"/>
              </a:spcBef>
              <a:buFontTx/>
              <a:buAutoNum type="arabicParenR" startAt="1"/>
              <a:defRPr b="1" sz="1500"/>
            </a:pPr>
            <a:r>
              <a:t>Tamper Resistance (or Second-preimage resistance)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defRPr sz="1300"/>
            </a:pPr>
            <a:r>
              <a:t>Given a message cannot find another message that has same hash output as this message</a:t>
            </a:r>
          </a:p>
          <a:p>
            <a:pPr marL="514350" indent="-514350">
              <a:lnSpc>
                <a:spcPct val="80000"/>
              </a:lnSpc>
              <a:spcBef>
                <a:spcPts val="300"/>
              </a:spcBef>
              <a:buFontTx/>
              <a:buAutoNum type="arabicParenR" startAt="1"/>
              <a:defRPr b="1" sz="1500"/>
            </a:pPr>
            <a:r>
              <a:t>Collision Resistance</a:t>
            </a:r>
          </a:p>
          <a:p>
            <a:pPr lvl="1" marL="914400" indent="-514350">
              <a:lnSpc>
                <a:spcPct val="80000"/>
              </a:lnSpc>
              <a:spcBef>
                <a:spcPts val="300"/>
              </a:spcBef>
              <a:defRPr sz="1300"/>
            </a:pPr>
            <a:r>
              <a:t>Cannot find ANY two messages that have same hash output</a:t>
            </a:r>
          </a:p>
        </p:txBody>
      </p:sp>
      <p:sp>
        <p:nvSpPr>
          <p:cNvPr id="179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Rectangle 9"/>
          <p:cNvSpPr txBox="1"/>
          <p:nvPr/>
        </p:nvSpPr>
        <p:spPr>
          <a:xfrm>
            <a:off x="5028684" y="1063228"/>
            <a:ext cx="3905210" cy="349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C00000"/>
                </a:solidFill>
              </a:defRPr>
            </a:pPr>
            <a:r>
              <a:t>Notes:</a:t>
            </a:r>
          </a:p>
          <a:p>
            <a:pPr>
              <a:defRPr i="1" sz="1200">
                <a:solidFill>
                  <a:srgbClr val="C00000"/>
                </a:solidFill>
              </a:defRPr>
            </a:pPr>
            <a:r>
              <a:t>(a) By “Cannot,” we mean it is computationally very, very difficult.</a:t>
            </a:r>
          </a:p>
          <a:p>
            <a:pPr>
              <a:defRPr i="1" sz="1200">
                <a:solidFill>
                  <a:srgbClr val="C00000"/>
                </a:solidFill>
              </a:defRPr>
            </a:pPr>
            <a:r>
              <a:t>(b) Property (3) </a:t>
            </a:r>
            <a14:m>
              <m:oMath>
                <m:r>
                  <a:rPr xmlns:a="http://schemas.openxmlformats.org/drawingml/2006/main" sz="15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⟹</m:t>
                </m:r>
              </m:oMath>
            </a14:m>
            <a:r>
              <a:t> (4), but not the reverse.</a:t>
            </a:r>
          </a:p>
          <a:p>
            <a:pPr>
              <a:defRPr i="1" sz="1200">
                <a:solidFill>
                  <a:srgbClr val="C00000"/>
                </a:solidFill>
              </a:defRPr>
            </a:pPr>
            <a:r>
              <a:t>(c) We have seen some “attacks” on SHA, where people try to break the security.</a:t>
            </a:r>
          </a:p>
          <a:p>
            <a:pPr>
              <a:defRPr i="1" sz="1200">
                <a:solidFill>
                  <a:srgbClr val="C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https://techcrunch.com/2017/02/23/security-researchers-announce-first-practical-sha-1-collision-attack/</a:t>
            </a:r>
          </a:p>
          <a:p>
            <a:pPr>
              <a:defRPr sz="1200">
                <a:solidFill>
                  <a:srgbClr val="C00000"/>
                </a:solidFill>
              </a:defRPr>
            </a:pPr>
          </a:p>
          <a:p>
            <a:pPr>
              <a:defRPr sz="1200">
                <a:solidFill>
                  <a:srgbClr val="C00000"/>
                </a:solidFill>
              </a:defRPr>
            </a:pPr>
            <a:r>
              <a:t>(d) You can try out this SHA-256 Hash Generator</a:t>
            </a:r>
          </a:p>
          <a:p>
            <a:pPr>
              <a:defRPr sz="1200">
                <a:solidFill>
                  <a:srgbClr val="C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http://passwordsgenerator.net/sha256-hash-generator/</a:t>
            </a:r>
          </a:p>
          <a:p>
            <a:pPr>
              <a:defRPr sz="1200">
                <a:solidFill>
                  <a:srgbClr val="C00000"/>
                </a:solidFill>
              </a:defRPr>
            </a:pPr>
          </a:p>
          <a:p>
            <a:pPr>
              <a:defRPr sz="1200">
                <a:solidFill>
                  <a:srgbClr val="C00000"/>
                </a:solidFill>
              </a:defRPr>
            </a:pPr>
            <a:r>
              <a:t>Lots of SHA generators available online.</a:t>
            </a:r>
          </a:p>
          <a:p>
            <a:pPr>
              <a:defRPr sz="1200">
                <a:solidFill>
                  <a:srgbClr val="C00000"/>
                </a:solidFill>
              </a:defRPr>
            </a:pPr>
          </a:p>
          <a:p>
            <a:pPr>
              <a:defRPr sz="1200">
                <a:solidFill>
                  <a:srgbClr val="C00000"/>
                </a:solidFill>
              </a:defRPr>
            </a:pPr>
            <a:r>
              <a:t>Algorithm is well-known, not a secret, but somewhat complex. In fact there is a US government standard by NIST detailing the algorithm:</a:t>
            </a:r>
          </a:p>
          <a:p>
            <a:pPr>
              <a:defRPr sz="1200">
                <a:solidFill>
                  <a:srgbClr val="C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csrc.nist.gov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csrc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/media/publications/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fips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/180/4/final/documents/fips180-4-draft-aug2014.pdf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p" bldLvl="5" animBg="1" rev="0" advAuto="0" spid="17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2863" y="2422200"/>
            <a:ext cx="1833938" cy="183393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about Hashing</a:t>
            </a:r>
          </a:p>
        </p:txBody>
      </p:sp>
      <p:sp>
        <p:nvSpPr>
          <p:cNvPr id="184" name="Content Placeholder 2"/>
          <p:cNvSpPr txBox="1"/>
          <p:nvPr>
            <p:ph type="body" idx="1"/>
          </p:nvPr>
        </p:nvSpPr>
        <p:spPr>
          <a:xfrm>
            <a:off x="457199" y="1063228"/>
            <a:ext cx="6652519" cy="33443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Is Hash the same as Encryption? Or Compression?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No, cannot go back from hash to message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With encryption or compression original is recoverable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How do password hashes work?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Store only hash of password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Where else is SHA hashing used?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It is used in SSL certificates in your browser</a:t>
            </a:r>
          </a:p>
        </p:txBody>
      </p:sp>
      <p:sp>
        <p:nvSpPr>
          <p:cNvPr id="185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title"/>
          </p:nvPr>
        </p:nvSpPr>
        <p:spPr>
          <a:xfrm>
            <a:off x="457200" y="2254698"/>
            <a:ext cx="8229600" cy="857251"/>
          </a:xfrm>
          <a:prstGeom prst="rect">
            <a:avLst/>
          </a:prstGeom>
        </p:spPr>
        <p:txBody>
          <a:bodyPr/>
          <a:lstStyle/>
          <a:p>
            <a:pPr defTabSz="384047">
              <a:defRPr sz="2688"/>
            </a:pPr>
            <a:r>
              <a:t>What is (a) Blockchain?</a:t>
            </a:r>
            <a:br/>
            <a:r>
              <a:t>How does it work?</a:t>
            </a:r>
          </a:p>
        </p:txBody>
      </p:sp>
      <p:sp>
        <p:nvSpPr>
          <p:cNvPr id="188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xfrm>
            <a:off x="-161442" y="461188"/>
            <a:ext cx="3370883" cy="3412504"/>
          </a:xfrm>
          <a:prstGeom prst="rect">
            <a:avLst/>
          </a:prstGeom>
        </p:spPr>
        <p:txBody>
          <a:bodyPr/>
          <a:lstStyle/>
          <a:p>
            <a:pPr/>
            <a:r>
              <a:t>Is a Blockchain a Database?</a:t>
            </a:r>
          </a:p>
        </p:txBody>
      </p:sp>
      <p:sp>
        <p:nvSpPr>
          <p:cNvPr id="191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908" y="0"/>
            <a:ext cx="5539784" cy="433488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angle 7"/>
          <p:cNvSpPr txBox="1"/>
          <p:nvPr/>
        </p:nvSpPr>
        <p:spPr>
          <a:xfrm>
            <a:off x="665652" y="4289504"/>
            <a:ext cx="858761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Source: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https://www.chicagofed.org/publications/economic-perspectives/2017/7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Building a Blockchain</a:t>
            </a:r>
          </a:p>
        </p:txBody>
      </p:sp>
      <p:sp>
        <p:nvSpPr>
          <p:cNvPr id="196" name="Slide Number Placeholder 5"/>
          <p:cNvSpPr txBox="1"/>
          <p:nvPr>
            <p:ph type="sldNum" sz="quarter" idx="2"/>
          </p:nvPr>
        </p:nvSpPr>
        <p:spPr>
          <a:xfrm>
            <a:off x="8481010" y="4772057"/>
            <a:ext cx="20579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" name="Group 15"/>
          <p:cNvGrpSpPr/>
          <p:nvPr/>
        </p:nvGrpSpPr>
        <p:grpSpPr>
          <a:xfrm>
            <a:off x="395205" y="1292802"/>
            <a:ext cx="2532580" cy="2788431"/>
            <a:chOff x="0" y="0"/>
            <a:chExt cx="2532579" cy="2788429"/>
          </a:xfrm>
        </p:grpSpPr>
        <p:grpSp>
          <p:nvGrpSpPr>
            <p:cNvPr id="203" name="Group 9"/>
            <p:cNvGrpSpPr/>
            <p:nvPr/>
          </p:nvGrpSpPr>
          <p:grpSpPr>
            <a:xfrm>
              <a:off x="0" y="0"/>
              <a:ext cx="2532580" cy="2198670"/>
              <a:chOff x="0" y="0"/>
              <a:chExt cx="2532579" cy="2198669"/>
            </a:xfrm>
          </p:grpSpPr>
          <p:grpSp>
            <p:nvGrpSpPr>
              <p:cNvPr id="199" name="Rounded Rectangle 6"/>
              <p:cNvGrpSpPr/>
              <p:nvPr/>
            </p:nvGrpSpPr>
            <p:grpSpPr>
              <a:xfrm>
                <a:off x="0" y="0"/>
                <a:ext cx="2532580" cy="2198670"/>
                <a:chOff x="0" y="0"/>
                <a:chExt cx="2532579" cy="2198669"/>
              </a:xfrm>
            </p:grpSpPr>
            <p:sp>
              <p:nvSpPr>
                <p:cNvPr id="197" name="Rounded Rectangle"/>
                <p:cNvSpPr/>
                <p:nvPr/>
              </p:nvSpPr>
              <p:spPr>
                <a:xfrm>
                  <a:off x="0" y="0"/>
                  <a:ext cx="2532580" cy="2198670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3F80CE"/>
                    </a:gs>
                    <a:gs pos="100000">
                      <a:schemeClr val="accent1">
                        <a:hueOff val="357503"/>
                        <a:satOff val="54545"/>
                        <a:lumOff val="29273"/>
                      </a:schemeClr>
                    </a:gs>
                  </a:gsLst>
                  <a:lin ang="16200000" scaled="0"/>
                </a:gradFill>
                <a:ln w="9525" cap="flat">
                  <a:solidFill>
                    <a:srgbClr val="4A7EBB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8" name="C"/>
                <p:cNvSpPr txBox="1"/>
                <p:nvPr/>
              </p:nvSpPr>
              <p:spPr>
                <a:xfrm>
                  <a:off x="157812" y="150657"/>
                  <a:ext cx="2216955" cy="18973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:r>
                    <a:t>C</a:t>
                  </a:r>
                  <a14:m>
                    <m:oMath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22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/>
                      </m:r>
                    </m:oMath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</p:txBody>
            </p:sp>
          </p:grpSp>
          <p:grpSp>
            <p:nvGrpSpPr>
              <p:cNvPr id="202" name="Rounded Rectangle 8"/>
              <p:cNvGrpSpPr/>
              <p:nvPr/>
            </p:nvGrpSpPr>
            <p:grpSpPr>
              <a:xfrm>
                <a:off x="159248" y="21816"/>
                <a:ext cx="2178123" cy="541994"/>
                <a:chOff x="0" y="0"/>
                <a:chExt cx="2178121" cy="541992"/>
              </a:xfrm>
            </p:grpSpPr>
            <p:sp>
              <p:nvSpPr>
                <p:cNvPr id="200" name="Rounded Rectangle"/>
                <p:cNvSpPr/>
                <p:nvPr/>
              </p:nvSpPr>
              <p:spPr>
                <a:xfrm>
                  <a:off x="0" y="50102"/>
                  <a:ext cx="2178122" cy="4417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1" name="SHA-256 Hash of Block 1"/>
                <p:cNvSpPr txBox="1"/>
                <p:nvPr/>
              </p:nvSpPr>
              <p:spPr>
                <a:xfrm>
                  <a:off x="72048" y="0"/>
                  <a:ext cx="2034026" cy="5419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SHA-256 Hash of Block 1 </a:t>
                  </a:r>
                </a:p>
              </p:txBody>
            </p:sp>
          </p:grpSp>
        </p:grpSp>
        <p:sp>
          <p:nvSpPr>
            <p:cNvPr id="204" name="TextBox 13"/>
            <p:cNvSpPr txBox="1"/>
            <p:nvPr/>
          </p:nvSpPr>
          <p:spPr>
            <a:xfrm>
              <a:off x="782664" y="2428243"/>
              <a:ext cx="1007389" cy="36018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Block 2</a:t>
              </a:r>
            </a:p>
          </p:txBody>
        </p:sp>
      </p:grpSp>
      <p:grpSp>
        <p:nvGrpSpPr>
          <p:cNvPr id="214" name="Group 16"/>
          <p:cNvGrpSpPr/>
          <p:nvPr/>
        </p:nvGrpSpPr>
        <p:grpSpPr>
          <a:xfrm>
            <a:off x="3554291" y="1338078"/>
            <a:ext cx="2532581" cy="2788431"/>
            <a:chOff x="0" y="0"/>
            <a:chExt cx="2532579" cy="2788429"/>
          </a:xfrm>
        </p:grpSpPr>
        <p:grpSp>
          <p:nvGrpSpPr>
            <p:cNvPr id="212" name="Group 17"/>
            <p:cNvGrpSpPr/>
            <p:nvPr/>
          </p:nvGrpSpPr>
          <p:grpSpPr>
            <a:xfrm>
              <a:off x="0" y="0"/>
              <a:ext cx="2532580" cy="2198670"/>
              <a:chOff x="0" y="0"/>
              <a:chExt cx="2532579" cy="2198669"/>
            </a:xfrm>
          </p:grpSpPr>
          <p:grpSp>
            <p:nvGrpSpPr>
              <p:cNvPr id="208" name="Rounded Rectangle 19"/>
              <p:cNvGrpSpPr/>
              <p:nvPr/>
            </p:nvGrpSpPr>
            <p:grpSpPr>
              <a:xfrm>
                <a:off x="0" y="0"/>
                <a:ext cx="2532580" cy="2198670"/>
                <a:chOff x="0" y="0"/>
                <a:chExt cx="2532579" cy="2198669"/>
              </a:xfrm>
            </p:grpSpPr>
            <p:sp>
              <p:nvSpPr>
                <p:cNvPr id="206" name="Rounded Rectangle"/>
                <p:cNvSpPr/>
                <p:nvPr/>
              </p:nvSpPr>
              <p:spPr>
                <a:xfrm>
                  <a:off x="0" y="0"/>
                  <a:ext cx="2532580" cy="2198670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3F80CE"/>
                    </a:gs>
                    <a:gs pos="100000">
                      <a:schemeClr val="accent1">
                        <a:hueOff val="357503"/>
                        <a:satOff val="54545"/>
                        <a:lumOff val="29273"/>
                      </a:schemeClr>
                    </a:gs>
                  </a:gsLst>
                  <a:lin ang="16200000" scaled="0"/>
                </a:gradFill>
                <a:ln w="9525" cap="flat">
                  <a:solidFill>
                    <a:srgbClr val="4A7EBB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7" name="Text"/>
                <p:cNvSpPr txBox="1"/>
                <p:nvPr/>
              </p:nvSpPr>
              <p:spPr>
                <a:xfrm>
                  <a:off x="157812" y="291502"/>
                  <a:ext cx="2216955" cy="16156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</p:txBody>
            </p:sp>
          </p:grpSp>
          <p:grpSp>
            <p:nvGrpSpPr>
              <p:cNvPr id="211" name="Rounded Rectangle 20"/>
              <p:cNvGrpSpPr/>
              <p:nvPr/>
            </p:nvGrpSpPr>
            <p:grpSpPr>
              <a:xfrm>
                <a:off x="159248" y="21816"/>
                <a:ext cx="2178123" cy="541994"/>
                <a:chOff x="0" y="0"/>
                <a:chExt cx="2178121" cy="541992"/>
              </a:xfrm>
            </p:grpSpPr>
            <p:sp>
              <p:nvSpPr>
                <p:cNvPr id="209" name="Rounded Rectangle"/>
                <p:cNvSpPr/>
                <p:nvPr/>
              </p:nvSpPr>
              <p:spPr>
                <a:xfrm>
                  <a:off x="0" y="50102"/>
                  <a:ext cx="2178122" cy="4417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0" name="SHA-256 Hash of Block 2"/>
                <p:cNvSpPr txBox="1"/>
                <p:nvPr/>
              </p:nvSpPr>
              <p:spPr>
                <a:xfrm>
                  <a:off x="72048" y="0"/>
                  <a:ext cx="2034026" cy="5419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SHA-256 Hash of Block 2</a:t>
                  </a:r>
                </a:p>
              </p:txBody>
            </p:sp>
          </p:grpSp>
        </p:grpSp>
        <p:sp>
          <p:nvSpPr>
            <p:cNvPr id="213" name="TextBox 18"/>
            <p:cNvSpPr txBox="1"/>
            <p:nvPr/>
          </p:nvSpPr>
          <p:spPr>
            <a:xfrm>
              <a:off x="782664" y="2428243"/>
              <a:ext cx="1007389" cy="36018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Block 3</a:t>
              </a:r>
            </a:p>
          </p:txBody>
        </p:sp>
      </p:grpSp>
      <p:grpSp>
        <p:nvGrpSpPr>
          <p:cNvPr id="223" name="Group 21"/>
          <p:cNvGrpSpPr/>
          <p:nvPr/>
        </p:nvGrpSpPr>
        <p:grpSpPr>
          <a:xfrm>
            <a:off x="6611419" y="1292802"/>
            <a:ext cx="2532581" cy="2788431"/>
            <a:chOff x="0" y="0"/>
            <a:chExt cx="2532579" cy="2788429"/>
          </a:xfrm>
        </p:grpSpPr>
        <p:grpSp>
          <p:nvGrpSpPr>
            <p:cNvPr id="221" name="Group 22"/>
            <p:cNvGrpSpPr/>
            <p:nvPr/>
          </p:nvGrpSpPr>
          <p:grpSpPr>
            <a:xfrm>
              <a:off x="0" y="0"/>
              <a:ext cx="2532580" cy="2198670"/>
              <a:chOff x="0" y="0"/>
              <a:chExt cx="2532579" cy="2198669"/>
            </a:xfrm>
          </p:grpSpPr>
          <p:grpSp>
            <p:nvGrpSpPr>
              <p:cNvPr id="217" name="Rounded Rectangle 24"/>
              <p:cNvGrpSpPr/>
              <p:nvPr/>
            </p:nvGrpSpPr>
            <p:grpSpPr>
              <a:xfrm>
                <a:off x="0" y="0"/>
                <a:ext cx="2532580" cy="2198670"/>
                <a:chOff x="0" y="0"/>
                <a:chExt cx="2532579" cy="2198669"/>
              </a:xfrm>
            </p:grpSpPr>
            <p:sp>
              <p:nvSpPr>
                <p:cNvPr id="215" name="Rounded Rectangle"/>
                <p:cNvSpPr/>
                <p:nvPr/>
              </p:nvSpPr>
              <p:spPr>
                <a:xfrm>
                  <a:off x="0" y="0"/>
                  <a:ext cx="2532580" cy="2198670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3F80CE"/>
                    </a:gs>
                    <a:gs pos="100000">
                      <a:schemeClr val="accent1">
                        <a:hueOff val="357503"/>
                        <a:satOff val="54545"/>
                        <a:lumOff val="29273"/>
                      </a:schemeClr>
                    </a:gs>
                  </a:gsLst>
                  <a:lin ang="16200000" scaled="0"/>
                </a:gradFill>
                <a:ln w="9525" cap="flat">
                  <a:solidFill>
                    <a:srgbClr val="4A7EBB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6" name="Text"/>
                <p:cNvSpPr txBox="1"/>
                <p:nvPr/>
              </p:nvSpPr>
              <p:spPr>
                <a:xfrm>
                  <a:off x="157812" y="150657"/>
                  <a:ext cx="2216955" cy="18973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20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14:m>
                    <m:oMathPara>
                      <m:oMathParaPr>
                        <m:jc m:val="center"/>
                      </m:oMathParaPr>
                      <m:oMath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xmlns:a="http://schemas.openxmlformats.org/drawingml/2006/main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/>
                        </m:r>
                      </m:oMath>
                    </m:oMathPara>
                  </a14:m>
                </a:p>
              </p:txBody>
            </p:sp>
          </p:grpSp>
          <p:grpSp>
            <p:nvGrpSpPr>
              <p:cNvPr id="220" name="Rounded Rectangle 25"/>
              <p:cNvGrpSpPr/>
              <p:nvPr/>
            </p:nvGrpSpPr>
            <p:grpSpPr>
              <a:xfrm>
                <a:off x="159248" y="21816"/>
                <a:ext cx="2178123" cy="541994"/>
                <a:chOff x="0" y="0"/>
                <a:chExt cx="2178121" cy="541992"/>
              </a:xfrm>
            </p:grpSpPr>
            <p:sp>
              <p:nvSpPr>
                <p:cNvPr id="218" name="Rounded Rectangle"/>
                <p:cNvSpPr/>
                <p:nvPr/>
              </p:nvSpPr>
              <p:spPr>
                <a:xfrm>
                  <a:off x="0" y="50102"/>
                  <a:ext cx="2178122" cy="4417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9" name="SHA-256 Hash of Block 3"/>
                <p:cNvSpPr txBox="1"/>
                <p:nvPr/>
              </p:nvSpPr>
              <p:spPr>
                <a:xfrm>
                  <a:off x="72048" y="0"/>
                  <a:ext cx="2034026" cy="5419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SHA-256 Hash of Block 3</a:t>
                  </a:r>
                </a:p>
              </p:txBody>
            </p:sp>
          </p:grpSp>
        </p:grpSp>
        <p:sp>
          <p:nvSpPr>
            <p:cNvPr id="222" name="TextBox 23"/>
            <p:cNvSpPr txBox="1"/>
            <p:nvPr/>
          </p:nvSpPr>
          <p:spPr>
            <a:xfrm>
              <a:off x="782664" y="2428243"/>
              <a:ext cx="1007389" cy="36018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Block 4</a:t>
              </a:r>
            </a:p>
          </p:txBody>
        </p:sp>
      </p:grpSp>
      <p:sp>
        <p:nvSpPr>
          <p:cNvPr id="224" name="TextBox 26"/>
          <p:cNvSpPr txBox="1"/>
          <p:nvPr/>
        </p:nvSpPr>
        <p:spPr>
          <a:xfrm>
            <a:off x="77487" y="441686"/>
            <a:ext cx="1418099" cy="626888"/>
          </a:xfrm>
          <a:prstGeom prst="rect">
            <a:avLst/>
          </a:prstGeom>
          <a:ln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r>
              <a:t>Hash of Prior Block</a:t>
            </a:r>
          </a:p>
        </p:txBody>
      </p:sp>
      <p:sp>
        <p:nvSpPr>
          <p:cNvPr id="225" name="Straight Arrow Connector 29"/>
          <p:cNvSpPr/>
          <p:nvPr/>
        </p:nvSpPr>
        <p:spPr>
          <a:xfrm>
            <a:off x="786537" y="1088017"/>
            <a:ext cx="73617" cy="28714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TextBox 31"/>
          <p:cNvSpPr txBox="1"/>
          <p:nvPr/>
        </p:nvSpPr>
        <p:spPr>
          <a:xfrm>
            <a:off x="3871" y="3629169"/>
            <a:ext cx="782667" cy="360188"/>
          </a:xfrm>
          <a:prstGeom prst="rect">
            <a:avLst/>
          </a:prstGeom>
          <a:ln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27" name="Straight Arrow Connector 32"/>
          <p:cNvSpPr/>
          <p:nvPr/>
        </p:nvSpPr>
        <p:spPr>
          <a:xfrm flipV="1">
            <a:off x="395204" y="2640513"/>
            <a:ext cx="782666" cy="98865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Curved Connector 43"/>
          <p:cNvSpPr/>
          <p:nvPr/>
        </p:nvSpPr>
        <p:spPr>
          <a:xfrm flipH="1" flipV="1" rot="5400000">
            <a:off x="1553623" y="1693486"/>
            <a:ext cx="2134464" cy="191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13" y="0"/>
                </a:moveTo>
                <a:cubicBezTo>
                  <a:pt x="1157" y="0"/>
                  <a:pt x="0" y="4482"/>
                  <a:pt x="0" y="8964"/>
                </a:cubicBezTo>
                <a:cubicBezTo>
                  <a:pt x="0" y="13446"/>
                  <a:pt x="5400" y="17928"/>
                  <a:pt x="10800" y="17928"/>
                </a:cubicBezTo>
                <a:cubicBezTo>
                  <a:pt x="16200" y="17928"/>
                  <a:pt x="21600" y="19764"/>
                  <a:pt x="21600" y="21600"/>
                </a:cubicBezTo>
              </a:path>
            </a:pathLst>
          </a:custGeom>
          <a:ln w="254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0" name="Curved Connector 44"/>
          <p:cNvSpPr/>
          <p:nvPr/>
        </p:nvSpPr>
        <p:spPr>
          <a:xfrm>
            <a:off x="6091513" y="2705841"/>
            <a:ext cx="515145" cy="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C00000"/>
            </a:solidFill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Agenda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Technology of Blockchain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Understanding the technical details helps separate true capabilities from the hype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Helps evaluate feasibility, appropriateness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Hash Functions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How a Blockchain works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Smart Contracts</a:t>
            </a:r>
          </a:p>
        </p:txBody>
      </p:sp>
      <p:sp>
        <p:nvSpPr>
          <p:cNvPr id="99" name="Slide Number Placeholder 4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0"/>
            <a:ext cx="6747376" cy="4718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Blockchain</a:t>
            </a:r>
          </a:p>
        </p:txBody>
      </p:sp>
      <p:sp>
        <p:nvSpPr>
          <p:cNvPr id="235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b="1" sz="2700"/>
            </a:pPr>
            <a:r>
              <a:t>Immutability (most important)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Recorded transactions cannot be changed by anyone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Provides a complete audit trail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b="1" sz="2700"/>
            </a:pPr>
            <a:r>
              <a:t>Distributed Storage of Data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No central node needed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No centralized trust required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(*) Ledger is publicly visible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for Public Blockchains but not Permissioned / Private ones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ooter Placeholder 3"/>
          <p:cNvSpPr txBox="1"/>
          <p:nvPr/>
        </p:nvSpPr>
        <p:spPr>
          <a:xfrm>
            <a:off x="3169919" y="4772057"/>
            <a:ext cx="28041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MGT 857 Digital Strategy</a:t>
            </a:r>
          </a:p>
        </p:txBody>
      </p:sp>
      <p:sp>
        <p:nvSpPr>
          <p:cNvPr id="23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lide Number Placeholder 4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816" y="0"/>
            <a:ext cx="536368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6"/>
          <p:cNvSpPr txBox="1"/>
          <p:nvPr/>
        </p:nvSpPr>
        <p:spPr>
          <a:xfrm>
            <a:off x="236220" y="2092616"/>
            <a:ext cx="320497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https://bitcoin.org/en/download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Content Placeholder 9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666" y="0"/>
            <a:ext cx="854666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 2"/>
          <p:cNvSpPr txBox="1"/>
          <p:nvPr/>
        </p:nvSpPr>
        <p:spPr>
          <a:xfrm>
            <a:off x="3598212" y="1269207"/>
            <a:ext cx="301376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https://dci.mit.edu/51-attacks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457200" y="33702"/>
            <a:ext cx="8229600" cy="857251"/>
          </a:xfrm>
          <a:prstGeom prst="rect">
            <a:avLst/>
          </a:prstGeom>
        </p:spPr>
        <p:txBody>
          <a:bodyPr/>
          <a:lstStyle/>
          <a:p>
            <a:pPr defTabSz="434340">
              <a:defRPr sz="3040"/>
            </a:pPr>
            <a:r>
              <a:t>Blockchains versus Cryptocurrencies</a:t>
            </a:r>
            <a:br/>
            <a:r>
              <a:rPr sz="2280"/>
              <a:t>NOT the same</a:t>
            </a:r>
          </a:p>
        </p:txBody>
      </p:sp>
      <p:sp>
        <p:nvSpPr>
          <p:cNvPr id="250" name="Content Placeholder 2"/>
          <p:cNvSpPr txBox="1"/>
          <p:nvPr>
            <p:ph type="body" idx="1"/>
          </p:nvPr>
        </p:nvSpPr>
        <p:spPr>
          <a:xfrm>
            <a:off x="457200" y="1027874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What we described previously was for a </a:t>
            </a:r>
            <a:r>
              <a:rPr b="1"/>
              <a:t>general blockchain</a:t>
            </a:r>
            <a:endParaRPr b="1" i="1"/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Cryptocurrencies</a:t>
            </a:r>
            <a:r>
              <a:rPr b="0"/>
              <a:t> require much more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Security and Identity so both sender and receiver can be ascertained by </a:t>
            </a:r>
            <a:r>
              <a:rPr b="1"/>
              <a:t>Public Key Cryptography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Interesting stuff but details are beyond scope of this course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Proof of Work</a:t>
            </a:r>
            <a:r>
              <a:rPr b="0"/>
              <a:t>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algorithm rewards miners who solve mathematical problems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Random process with very low probability so requires miner to search through a huge space (</a:t>
            </a:r>
            <a:r>
              <a:rPr>
                <a:solidFill>
                  <a:srgbClr val="C00000"/>
                </a:solidFill>
              </a:rPr>
              <a:t>needle in haystack</a:t>
            </a:r>
            <a:r>
              <a:t>)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/>
            </a:pPr>
            <a:r>
              <a:t>A node has no guarantee it will be able to find solution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700">
                <a:solidFill>
                  <a:srgbClr val="C00000"/>
                </a:solidFill>
              </a:defRPr>
            </a:pPr>
            <a:r>
              <a:t>Crucial: Verifying it is quite easy</a:t>
            </a:r>
          </a:p>
        </p:txBody>
      </p:sp>
      <p:sp>
        <p:nvSpPr>
          <p:cNvPr id="251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Rectangle 7"/>
          <p:cNvSpPr txBox="1"/>
          <p:nvPr/>
        </p:nvSpPr>
        <p:spPr>
          <a:xfrm>
            <a:off x="1188719" y="4161156"/>
            <a:ext cx="67665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C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https://blog.wetrust.io/why-do-i-need-a-public-and-private-key-on-the-blockchain-c2ea74a69e76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is Blockchain most useful?</a:t>
            </a:r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r>
              <a:t>In situations where we have: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Lack of Trust between counterparties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Relationship between many different entities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Long supply chains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Networks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Lots of intermediaries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Limited volume of transactions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1000s of transactions per second</a:t>
            </a:r>
          </a:p>
        </p:txBody>
      </p:sp>
      <p:sp>
        <p:nvSpPr>
          <p:cNvPr id="256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When should you NOT use Blockchain?</a:t>
            </a:r>
          </a:p>
        </p:txBody>
      </p:sp>
      <p:sp>
        <p:nvSpPr>
          <p:cNvPr id="25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Data is mostly used within organization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/>
            </a:pPr>
            <a:r>
              <a:t>Yale’s Student Records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/>
            </a:pPr>
            <a:r>
              <a:t>Bank Account Records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Security is not very important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Data is continuously changing and historical data has no value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Huge volume of transactions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/>
            </a:pPr>
            <a:r>
              <a:t>credit card networks have 3000+ transactions </a:t>
            </a:r>
            <a:r>
              <a:rPr i="1"/>
              <a:t>per second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/>
            </a:pPr>
            <a:r>
              <a:t>All nodes need to very each transaction in Blockchain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Need legal certainty (currently a developing area of law)</a:t>
            </a:r>
          </a:p>
        </p:txBody>
      </p:sp>
      <p:sp>
        <p:nvSpPr>
          <p:cNvPr id="260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versus Private Blockchains</a:t>
            </a:r>
          </a:p>
        </p:txBody>
      </p:sp>
      <p:sp>
        <p:nvSpPr>
          <p:cNvPr id="26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By default, public blockchains allow *anyone* to see all transactions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Private or Permissioned Blockchains allow only verified users (Public Key)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Example: Coffee producer wants to store verification of fair trade on permissioned blockchain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300"/>
            </a:pPr>
            <a:r>
              <a:t>Make data available to all customers / suppliers but not competitors</a:t>
            </a:r>
          </a:p>
        </p:txBody>
      </p:sp>
      <p:sp>
        <p:nvSpPr>
          <p:cNvPr id="264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Conditional Code Execution</a:t>
            </a:r>
          </a:p>
        </p:txBody>
      </p:sp>
      <p:sp>
        <p:nvSpPr>
          <p:cNvPr id="267" name="Content Placeholder 2"/>
          <p:cNvSpPr txBox="1"/>
          <p:nvPr>
            <p:ph type="body" sz="half" idx="1"/>
          </p:nvPr>
        </p:nvSpPr>
        <p:spPr>
          <a:xfrm>
            <a:off x="457201" y="1200150"/>
            <a:ext cx="3810001" cy="3661217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If This Then That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https://ifttt.com/</a:t>
            </a:r>
          </a:p>
          <a:p>
            <a:pPr/>
            <a:r>
              <a:t>How can we extend this to contractual arrangements?</a:t>
            </a:r>
          </a:p>
        </p:txBody>
      </p:sp>
      <p:sp>
        <p:nvSpPr>
          <p:cNvPr id="268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6052" y="1446835"/>
            <a:ext cx="4692089" cy="2346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1500" y="3762133"/>
            <a:ext cx="1397000" cy="139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Box 8"/>
          <p:cNvSpPr txBox="1"/>
          <p:nvPr/>
        </p:nvSpPr>
        <p:spPr>
          <a:xfrm>
            <a:off x="5753527" y="4176484"/>
            <a:ext cx="143424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Ethereum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Contracts</a:t>
            </a:r>
          </a:p>
        </p:txBody>
      </p:sp>
      <p:sp>
        <p:nvSpPr>
          <p:cNvPr id="274" name="Content Placeholder 2"/>
          <p:cNvSpPr txBox="1"/>
          <p:nvPr>
            <p:ph type="body" idx="1"/>
          </p:nvPr>
        </p:nvSpPr>
        <p:spPr>
          <a:xfrm>
            <a:off x="170328" y="1200151"/>
            <a:ext cx="5879054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C00000"/>
                </a:solidFill>
              </a:defRPr>
            </a:pPr>
            <a:r>
              <a:t>Conditional Code Execution extended to contracts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/>
            </a:pPr>
            <a:r>
              <a:t>Allows individuals to trade with strangers with no trust or centralization required.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/>
            </a:pPr>
            <a:r>
              <a:t>If condition X is satisfied, then make a payment transfer from A to B.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i="1" sz="2400"/>
            </a:pPr>
            <a:r>
              <a:t>Ethereum, Codius, Counterparty</a:t>
            </a:r>
            <a:r>
              <a:rPr i="0"/>
              <a:t> are designed for smart contracts</a:t>
            </a:r>
          </a:p>
        </p:txBody>
      </p:sp>
      <p:sp>
        <p:nvSpPr>
          <p:cNvPr id="275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6253" y="775581"/>
            <a:ext cx="2691833" cy="260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0336" y="3434048"/>
            <a:ext cx="2843666" cy="1470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/>
          <p:nvPr>
            <p:ph type="title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/>
          <a:lstStyle/>
          <a:p>
            <a:pPr/>
            <a:r>
              <a:t>Introduction to Blockchain</a:t>
            </a:r>
          </a:p>
        </p:txBody>
      </p:sp>
      <p:sp>
        <p:nvSpPr>
          <p:cNvPr id="102" name="Slide Number Placeholder 5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Smart Contract</a:t>
            </a:r>
          </a:p>
        </p:txBody>
      </p:sp>
      <p:sp>
        <p:nvSpPr>
          <p:cNvPr id="280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700">
                <a:solidFill>
                  <a:srgbClr val="C00000"/>
                </a:solidFill>
              </a:defRPr>
            </a:pPr>
            <a:r>
              <a:t>Ann</a:t>
            </a:r>
            <a:r>
              <a:rPr>
                <a:solidFill>
                  <a:srgbClr val="1F497D"/>
                </a:solidFill>
              </a:rPr>
              <a:t> and </a:t>
            </a:r>
            <a:r>
              <a:t>Bo</a:t>
            </a:r>
            <a:r>
              <a:rPr>
                <a:solidFill>
                  <a:srgbClr val="1F497D"/>
                </a:solidFill>
              </a:rPr>
              <a:t> bet on the weather</a:t>
            </a:r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defRPr sz="2300"/>
            </a:pPr>
            <a:r>
              <a:t>If it does NOT snow before Nov 30, </a:t>
            </a:r>
            <a:r>
              <a:rPr>
                <a:solidFill>
                  <a:srgbClr val="C00000"/>
                </a:solidFill>
              </a:rPr>
              <a:t>Ann</a:t>
            </a:r>
            <a:r>
              <a:t> wins $100</a:t>
            </a:r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defRPr sz="2300"/>
            </a:pPr>
            <a:r>
              <a:t>Otherwise </a:t>
            </a:r>
            <a:r>
              <a:rPr>
                <a:solidFill>
                  <a:srgbClr val="C00000"/>
                </a:solidFill>
              </a:rPr>
              <a:t>Bo</a:t>
            </a:r>
            <a:r>
              <a:t> wins $100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700"/>
            </a:pPr>
            <a:r>
              <a:t>Might need access to trusted source of data to verify that condition X is satisfied</a:t>
            </a:r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defRPr sz="2300"/>
            </a:pPr>
            <a:r>
              <a:t>Sources agreed in advance by parties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700"/>
            </a:pPr>
            <a:r>
              <a:t>Smart Contract embeds this code in a blockchain.</a:t>
            </a:r>
          </a:p>
        </p:txBody>
      </p:sp>
      <p:sp>
        <p:nvSpPr>
          <p:cNvPr id="281" name="Slide Number Placeholder 4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4047">
              <a:defRPr sz="2688"/>
            </a:pPr>
            <a:r>
              <a:t>What are the benefits of </a:t>
            </a:r>
            <a:br/>
            <a:r>
              <a:t>Smart Contracts?</a:t>
            </a:r>
          </a:p>
        </p:txBody>
      </p:sp>
      <p:sp>
        <p:nvSpPr>
          <p:cNvPr id="28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Avoid intermediaries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Speed – A contract can be set up by two parties in just a few minutes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Happens automatically with self-executing code =&gt; little execution risk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Minimize manual human error in interpretation</a:t>
            </a:r>
          </a:p>
        </p:txBody>
      </p:sp>
      <p:sp>
        <p:nvSpPr>
          <p:cNvPr id="285" name="Slide Number Placeholder 4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Group Exercise</a:t>
            </a:r>
          </a:p>
        </p:txBody>
      </p:sp>
      <p:sp>
        <p:nvSpPr>
          <p:cNvPr id="28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Form small groups. </a:t>
            </a: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Discuss an application for Smart Contracts</a:t>
            </a: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Identify all the entities that need to be part of contract</a:t>
            </a:r>
          </a:p>
          <a:p>
            <a:pPr lvl="1" marL="68580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Indicate who trusts (and does not trust) whom</a:t>
            </a: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What benefit does smart contract provide over a traditional contract?</a:t>
            </a: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Discuss with group for about X minutes</a:t>
            </a:r>
          </a:p>
          <a:p>
            <a:pPr marL="285750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We’ll discuss this together with the entire class</a:t>
            </a:r>
          </a:p>
        </p:txBody>
      </p:sp>
      <p:sp>
        <p:nvSpPr>
          <p:cNvPr id="289" name="Slide Number Placeholder 5"/>
          <p:cNvSpPr txBox="1"/>
          <p:nvPr>
            <p:ph type="sldNum" sz="quarter" idx="2"/>
          </p:nvPr>
        </p:nvSpPr>
        <p:spPr>
          <a:xfrm>
            <a:off x="8413144" y="4857420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these smart contracts?</a:t>
            </a:r>
          </a:p>
        </p:txBody>
      </p:sp>
      <p:sp>
        <p:nvSpPr>
          <p:cNvPr id="292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ts val="600"/>
              </a:spcBef>
              <a:buFontTx/>
              <a:buAutoNum type="arabicParenR" startAt="1"/>
              <a:defRPr sz="2900"/>
            </a:pPr>
            <a:r>
              <a:t>If the temperature exceeds 80 F, then turn on the AC</a:t>
            </a:r>
          </a:p>
          <a:p>
            <a:pPr marL="514350" indent="-514350">
              <a:lnSpc>
                <a:spcPct val="90000"/>
              </a:lnSpc>
              <a:spcBef>
                <a:spcPts val="600"/>
              </a:spcBef>
              <a:buFontTx/>
              <a:buAutoNum type="arabicParenR" startAt="1"/>
              <a:defRPr sz="2900"/>
            </a:pPr>
            <a:r>
              <a:t>Seller says: “If you pay me $100, I will ship this by end of November”</a:t>
            </a:r>
          </a:p>
          <a:p>
            <a:pPr marL="514350" indent="-514350">
              <a:lnSpc>
                <a:spcPct val="90000"/>
              </a:lnSpc>
              <a:spcBef>
                <a:spcPts val="600"/>
              </a:spcBef>
              <a:buFontTx/>
              <a:buAutoNum type="arabicParenR" startAt="1"/>
              <a:defRPr sz="2900"/>
            </a:pPr>
            <a:r>
              <a:t>A pays B $100</a:t>
            </a:r>
          </a:p>
          <a:p>
            <a:pPr marL="514350" indent="-514350">
              <a:lnSpc>
                <a:spcPct val="90000"/>
              </a:lnSpc>
              <a:spcBef>
                <a:spcPts val="600"/>
              </a:spcBef>
              <a:buFontTx/>
              <a:buAutoNum type="arabicParenR" startAt="1"/>
              <a:defRPr sz="2900"/>
            </a:pPr>
            <a:r>
              <a:t>If the temperature today exceeds 80 F in New Haven, then A pays B $100 today</a:t>
            </a:r>
          </a:p>
        </p:txBody>
      </p:sp>
      <p:sp>
        <p:nvSpPr>
          <p:cNvPr id="293" name="Slide Number Placeholder 4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Contracts</a:t>
            </a:r>
          </a:p>
        </p:txBody>
      </p:sp>
      <p:pic>
        <p:nvPicPr>
          <p:cNvPr id="296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458" y="1029106"/>
            <a:ext cx="3951046" cy="267793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lide Number Placeholder 5"/>
          <p:cNvSpPr txBox="1"/>
          <p:nvPr>
            <p:ph type="sldNum" sz="quarter" idx="2"/>
          </p:nvPr>
        </p:nvSpPr>
        <p:spPr>
          <a:xfrm>
            <a:off x="8413143" y="4772057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631081" y="1029108"/>
            <a:ext cx="2198918" cy="146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1096" y="2407650"/>
            <a:ext cx="1948921" cy="132442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9"/>
          <p:cNvSpPr txBox="1"/>
          <p:nvPr/>
        </p:nvSpPr>
        <p:spPr>
          <a:xfrm>
            <a:off x="336296" y="1029106"/>
            <a:ext cx="3116559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1F497D"/>
                </a:solidFill>
              </a:defRPr>
            </a:pPr>
            <a:r>
              <a:t>If loan is not paid back, then car does not start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1F497D"/>
                </a:solidFill>
              </a:defRPr>
            </a:pPr>
            <a:r>
              <a:t>Car can be set up to check every month or even when each trip begins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1F497D"/>
                </a:solidFill>
              </a:defRPr>
            </a:pPr>
            <a:r>
              <a:t>Needs the following parties to work together to develop contracts: </a:t>
            </a:r>
            <a:r>
              <a:rPr i="1"/>
              <a:t>manufacturer, lender, customer</a:t>
            </a:r>
            <a:r>
              <a:t> among others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1F497D"/>
                </a:solidFill>
              </a:defRPr>
            </a:pPr>
            <a:r>
              <a:t>Has potential to avoid costly intermediaries</a:t>
            </a:r>
          </a:p>
        </p:txBody>
      </p:sp>
      <p:sp>
        <p:nvSpPr>
          <p:cNvPr id="301" name="Rectangle 10"/>
          <p:cNvSpPr txBox="1"/>
          <p:nvPr/>
        </p:nvSpPr>
        <p:spPr>
          <a:xfrm>
            <a:off x="3511920" y="3883835"/>
            <a:ext cx="558636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t>Raises Legal and Ethical Issues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	</a:t>
            </a:r>
            <a:r>
              <a:rPr i="1"/>
              <a:t>What if you are sick and need to go to a hospital?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0" grpId="1"/>
      <p:bldP build="whole" bldLvl="1" animBg="1" rev="0" advAuto="0" spid="301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Summary</a:t>
            </a:r>
          </a:p>
        </p:txBody>
      </p:sp>
      <p:sp>
        <p:nvSpPr>
          <p:cNvPr id="30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Can generate “trust” even when no one trusts anyone else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900"/>
            </a:pPr>
            <a:r>
              <a:t>You don’t need to know the other person for both to trust cash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Built on strong mathematical foundation but security still subject to attacks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Main advantage is ”Immutability” </a:t>
            </a:r>
            <a:r>
              <a:t>–</a:t>
            </a:r>
            <a:r>
              <a:t> lots of other advantages follow from this property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Big disadvantage is the time it takes to confirm transactions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Smart contracts have a lot of potential to simplify and expand the range of contract possibilities</a:t>
            </a:r>
          </a:p>
        </p:txBody>
      </p:sp>
      <p:sp>
        <p:nvSpPr>
          <p:cNvPr id="305" name="Slide Number Placeholder 5"/>
          <p:cNvSpPr txBox="1"/>
          <p:nvPr>
            <p:ph type="sldNum" sz="quarter" idx="2"/>
          </p:nvPr>
        </p:nvSpPr>
        <p:spPr>
          <a:xfrm>
            <a:off x="8413144" y="4772057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versus Bitcoin?</a:t>
            </a:r>
          </a:p>
        </p:txBody>
      </p:sp>
      <p:pic>
        <p:nvPicPr>
          <p:cNvPr id="105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737" y="1200150"/>
            <a:ext cx="6522526" cy="3394075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 Placeholder 5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TextBox 2"/>
          <p:cNvSpPr txBox="1"/>
          <p:nvPr/>
        </p:nvSpPr>
        <p:spPr>
          <a:xfrm>
            <a:off x="2371240" y="2340243"/>
            <a:ext cx="4181960" cy="89358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Even if price of Bitcoin (and all other cryptocurrencies) drop to ZERO, Blockchain Technology has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457200" y="205978"/>
            <a:ext cx="3925819" cy="857251"/>
          </a:xfrm>
          <a:prstGeom prst="rect">
            <a:avLst/>
          </a:prstGeom>
        </p:spPr>
        <p:txBody>
          <a:bodyPr/>
          <a:lstStyle/>
          <a:p>
            <a:pPr/>
            <a:r>
              <a:t>Blockchain Uses</a:t>
            </a:r>
          </a:p>
        </p:txBody>
      </p:sp>
      <p:sp>
        <p:nvSpPr>
          <p:cNvPr id="110" name="Content Placeholder 2"/>
          <p:cNvSpPr txBox="1"/>
          <p:nvPr>
            <p:ph type="body" sz="half" idx="1"/>
          </p:nvPr>
        </p:nvSpPr>
        <p:spPr>
          <a:xfrm>
            <a:off x="457200" y="1200151"/>
            <a:ext cx="3461657" cy="3394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Has a variety of applications in 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Supply chain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Retail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Banking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Sustainability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And more…</a:t>
            </a:r>
          </a:p>
        </p:txBody>
      </p:sp>
      <p:sp>
        <p:nvSpPr>
          <p:cNvPr id="111" name="Slide Number Placeholder 4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3018" y="222179"/>
            <a:ext cx="4760982" cy="495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457200" y="205978"/>
            <a:ext cx="3618854" cy="857251"/>
          </a:xfrm>
          <a:prstGeom prst="rect">
            <a:avLst/>
          </a:prstGeom>
        </p:spPr>
        <p:txBody>
          <a:bodyPr/>
          <a:lstStyle/>
          <a:p>
            <a:pPr/>
            <a:r>
              <a:t>Original Idea</a:t>
            </a:r>
          </a:p>
        </p:txBody>
      </p:sp>
      <p:sp>
        <p:nvSpPr>
          <p:cNvPr id="115" name="Content Placeholder 2"/>
          <p:cNvSpPr txBox="1"/>
          <p:nvPr>
            <p:ph type="body" sz="half" idx="1"/>
          </p:nvPr>
        </p:nvSpPr>
        <p:spPr>
          <a:xfrm>
            <a:off x="457200" y="1200150"/>
            <a:ext cx="4907280" cy="33295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Where did the idea for blockchain come from?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Academic Research had many of the building blocks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Blockchain security is built upon idea of “Hashing”</a:t>
            </a:r>
          </a:p>
        </p:txBody>
      </p:sp>
      <p:sp>
        <p:nvSpPr>
          <p:cNvPr id="116" name="Slide Number Placeholder 5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354" y="205978"/>
            <a:ext cx="3619269" cy="358919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Rectangle 7"/>
          <p:cNvSpPr txBox="1"/>
          <p:nvPr/>
        </p:nvSpPr>
        <p:spPr>
          <a:xfrm>
            <a:off x="1223591" y="4279157"/>
            <a:ext cx="698353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1F497D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link.springer.com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/content/pdf/10.1007/3-540-38424-3_32.pdf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Hashing</a:t>
            </a:r>
          </a:p>
        </p:txBody>
      </p:sp>
      <p:sp>
        <p:nvSpPr>
          <p:cNvPr id="121" name="Content Placeholder 2"/>
          <p:cNvSpPr txBox="1"/>
          <p:nvPr>
            <p:ph type="body" sz="half" idx="1"/>
          </p:nvPr>
        </p:nvSpPr>
        <p:spPr>
          <a:xfrm>
            <a:off x="285426" y="1010187"/>
            <a:ext cx="8423331" cy="19665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Hash function (e.g. MD5 or SHA-256) is a function that takes any data (e.g. string) and converts it to: </a:t>
            </a:r>
          </a:p>
          <a:p>
            <a:pPr>
              <a:lnSpc>
                <a:spcPct val="90000"/>
              </a:lnSpc>
            </a:pPr>
            <a:r>
              <a:t>a </a:t>
            </a:r>
            <a:r>
              <a:rPr b="1"/>
              <a:t>number of fixed length</a:t>
            </a:r>
          </a:p>
        </p:txBody>
      </p:sp>
      <p:sp>
        <p:nvSpPr>
          <p:cNvPr id="122" name="Slide Number Placeholder 5"/>
          <p:cNvSpPr txBox="1"/>
          <p:nvPr>
            <p:ph type="sldNum" sz="quarter" idx="2"/>
          </p:nvPr>
        </p:nvSpPr>
        <p:spPr>
          <a:xfrm>
            <a:off x="8497902" y="4772057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5" name="Rounded Rectangle 6"/>
          <p:cNvGrpSpPr/>
          <p:nvPr/>
        </p:nvGrpSpPr>
        <p:grpSpPr>
          <a:xfrm>
            <a:off x="3368233" y="3032567"/>
            <a:ext cx="2164467" cy="1030148"/>
            <a:chOff x="0" y="0"/>
            <a:chExt cx="2164465" cy="1030147"/>
          </a:xfrm>
        </p:grpSpPr>
        <p:sp>
          <p:nvSpPr>
            <p:cNvPr id="123" name="Rounded Rectangle"/>
            <p:cNvSpPr/>
            <p:nvPr/>
          </p:nvSpPr>
          <p:spPr>
            <a:xfrm>
              <a:off x="0" y="0"/>
              <a:ext cx="2164466" cy="103014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Hash Function"/>
            <p:cNvSpPr txBox="1"/>
            <p:nvPr/>
          </p:nvSpPr>
          <p:spPr>
            <a:xfrm>
              <a:off x="100770" y="339742"/>
              <a:ext cx="1962926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Hash Function</a:t>
              </a:r>
            </a:p>
          </p:txBody>
        </p:sp>
      </p:grpSp>
      <p:sp>
        <p:nvSpPr>
          <p:cNvPr id="126" name="Straight Arrow Connector 8"/>
          <p:cNvSpPr/>
          <p:nvPr/>
        </p:nvSpPr>
        <p:spPr>
          <a:xfrm>
            <a:off x="2106591" y="3541853"/>
            <a:ext cx="1261642" cy="57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traight Arrow Connector 10"/>
          <p:cNvSpPr/>
          <p:nvPr/>
        </p:nvSpPr>
        <p:spPr>
          <a:xfrm>
            <a:off x="5532699" y="3541853"/>
            <a:ext cx="94623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TextBox 11"/>
          <p:cNvSpPr txBox="1"/>
          <p:nvPr/>
        </p:nvSpPr>
        <p:spPr>
          <a:xfrm>
            <a:off x="1569720" y="3172521"/>
            <a:ext cx="112197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Data*</a:t>
            </a:r>
          </a:p>
        </p:txBody>
      </p:sp>
      <p:sp>
        <p:nvSpPr>
          <p:cNvPr id="129" name="TextBox 12"/>
          <p:cNvSpPr txBox="1"/>
          <p:nvPr/>
        </p:nvSpPr>
        <p:spPr>
          <a:xfrm>
            <a:off x="6598920" y="3080188"/>
            <a:ext cx="1907121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Fixed-length number </a:t>
            </a:r>
          </a:p>
          <a:p>
            <a:pPr/>
            <a:r>
              <a:t>(Binary or Hexadecimal)</a:t>
            </a:r>
          </a:p>
        </p:txBody>
      </p:sp>
      <p:sp>
        <p:nvSpPr>
          <p:cNvPr id="130" name="TextBox 7"/>
          <p:cNvSpPr txBox="1"/>
          <p:nvPr/>
        </p:nvSpPr>
        <p:spPr>
          <a:xfrm>
            <a:off x="74068" y="3601049"/>
            <a:ext cx="3248445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*On a computer, all Data (text, audio, video etc.) are stored as Binary Numbers</a:t>
            </a:r>
          </a:p>
        </p:txBody>
      </p:sp>
      <p:sp>
        <p:nvSpPr>
          <p:cNvPr id="131" name="TextBox 9"/>
          <p:cNvSpPr/>
          <p:nvPr/>
        </p:nvSpPr>
        <p:spPr>
          <a:xfrm>
            <a:off x="6553199" y="3080187"/>
            <a:ext cx="1583935" cy="36933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6"/>
      <p:bldP build="whole" bldLvl="1" animBg="1" rev="0" advAuto="0" spid="125" grpId="4"/>
      <p:bldP build="p" bldLvl="1" animBg="1" rev="0" advAuto="0" spid="121" grpId="1"/>
      <p:bldP build="whole" bldLvl="1" animBg="1" rev="0" advAuto="0" spid="130" grpId="8"/>
      <p:bldP build="whole" bldLvl="1" animBg="1" rev="0" advAuto="0" spid="129" grpId="7"/>
      <p:bldP build="whole" bldLvl="1" animBg="1" rev="0" advAuto="0" spid="126" grpId="3"/>
      <p:bldP build="whole" bldLvl="1" animBg="1" rev="0" advAuto="0" spid="128" grpId="2"/>
      <p:bldP build="whole" bldLvl="1" animBg="1" rev="0" advAuto="0" spid="127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4"/>
          <p:cNvSpPr txBox="1"/>
          <p:nvPr/>
        </p:nvSpPr>
        <p:spPr>
          <a:xfrm>
            <a:off x="3169919" y="4772057"/>
            <a:ext cx="28041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MGT 857 Digital Strategy</a:t>
            </a:r>
          </a:p>
        </p:txBody>
      </p:sp>
      <p:sp>
        <p:nvSpPr>
          <p:cNvPr id="1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is hashing useful?</a:t>
            </a:r>
          </a:p>
        </p:txBody>
      </p:sp>
      <p:sp>
        <p:nvSpPr>
          <p:cNvPr id="135" name="Content Placeholder 2"/>
          <p:cNvSpPr txBox="1"/>
          <p:nvPr>
            <p:ph type="body" sz="half" idx="1"/>
          </p:nvPr>
        </p:nvSpPr>
        <p:spPr>
          <a:xfrm>
            <a:off x="457199" y="1200150"/>
            <a:ext cx="3431896" cy="33487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Alice wants to send big set of files (message) to Bob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Eve might alter the files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Bob might get fake files</a:t>
            </a:r>
          </a:p>
        </p:txBody>
      </p:sp>
      <p:sp>
        <p:nvSpPr>
          <p:cNvPr id="136" name="Slide Number Placeholder 5"/>
          <p:cNvSpPr txBox="1"/>
          <p:nvPr>
            <p:ph type="sldNum" sz="quarter" idx="2"/>
          </p:nvPr>
        </p:nvSpPr>
        <p:spPr>
          <a:xfrm>
            <a:off x="8481010" y="4772057"/>
            <a:ext cx="20579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0820" y="1235869"/>
            <a:ext cx="4485391" cy="314911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3"/>
          <p:cNvSpPr txBox="1"/>
          <p:nvPr/>
        </p:nvSpPr>
        <p:spPr>
          <a:xfrm>
            <a:off x="4783107" y="4234460"/>
            <a:ext cx="4097384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Is there some way for Bob to know if the files are real or altered?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oter Placeholder 4"/>
          <p:cNvSpPr txBox="1"/>
          <p:nvPr/>
        </p:nvSpPr>
        <p:spPr>
          <a:xfrm>
            <a:off x="3169919" y="4772057"/>
            <a:ext cx="28041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MGT 857 Digital Strategy</a:t>
            </a:r>
          </a:p>
        </p:txBody>
      </p:sp>
      <p:sp>
        <p:nvSpPr>
          <p:cNvPr id="1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Hashing help?</a:t>
            </a:r>
          </a:p>
        </p:txBody>
      </p:sp>
      <p:sp>
        <p:nvSpPr>
          <p:cNvPr id="142" name="Content Placeholder 2"/>
          <p:cNvSpPr txBox="1"/>
          <p:nvPr>
            <p:ph type="body" sz="half" idx="1"/>
          </p:nvPr>
        </p:nvSpPr>
        <p:spPr>
          <a:xfrm>
            <a:off x="5472819" y="1240895"/>
            <a:ext cx="3431895" cy="33487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300"/>
              </a:spcBef>
              <a:defRPr sz="1500"/>
            </a:pPr>
            <a:r>
              <a:t>Bob can compute hash of message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500"/>
            </a:pPr>
            <a:r>
              <a:t>Can check with Alice on hash of message using a trusted channel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500"/>
            </a:pPr>
            <a:r>
              <a:t>If Bob’s hash matches Alice’s hash, then messages are same.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500"/>
            </a:pPr>
            <a:r>
              <a:t>Bob needs a way to get the Hash free of Eve’s attack (trusted medium like Eve’s public site)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500"/>
            </a:pPr>
            <a:r>
              <a:t>Or use Public Keys (outside scope of class)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defRPr sz="1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https://www.preveil.com/blog/public-and-private-key/</a:t>
            </a:r>
          </a:p>
        </p:txBody>
      </p:sp>
      <p:sp>
        <p:nvSpPr>
          <p:cNvPr id="143" name="Slide Number Placeholder 5"/>
          <p:cNvSpPr txBox="1"/>
          <p:nvPr>
            <p:ph type="sldNum" sz="quarter" idx="2"/>
          </p:nvPr>
        </p:nvSpPr>
        <p:spPr>
          <a:xfrm>
            <a:off x="8481010" y="4772057"/>
            <a:ext cx="20579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27" y="1167267"/>
            <a:ext cx="5221111" cy="2245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  <p:bldP build="p" bldLvl="5" animBg="1" rev="0" advAuto="0" spid="142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